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3" r:id="rId3"/>
    <p:sldId id="269" r:id="rId4"/>
    <p:sldId id="330" r:id="rId5"/>
    <p:sldId id="315" r:id="rId6"/>
    <p:sldId id="289" r:id="rId7"/>
    <p:sldId id="326" r:id="rId8"/>
    <p:sldId id="323" r:id="rId9"/>
    <p:sldId id="324" r:id="rId10"/>
    <p:sldId id="325" r:id="rId11"/>
    <p:sldId id="327" r:id="rId12"/>
    <p:sldId id="271" r:id="rId13"/>
    <p:sldId id="316" r:id="rId14"/>
    <p:sldId id="320" r:id="rId15"/>
    <p:sldId id="332" r:id="rId16"/>
    <p:sldId id="333" r:id="rId17"/>
    <p:sldId id="334" r:id="rId18"/>
    <p:sldId id="322" r:id="rId19"/>
    <p:sldId id="321" r:id="rId20"/>
    <p:sldId id="298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5252"/>
    <a:srgbClr val="EAEAEA"/>
    <a:srgbClr val="B7B7B7"/>
    <a:srgbClr val="8EBAE2"/>
    <a:srgbClr val="D2D2D2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677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76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463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288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491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7382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373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79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503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926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484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50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9B872-3001-418C-A119-2908FB6AB070}" type="datetimeFigureOut">
              <a:rPr lang="ko-KR" altLang="en-US" smtClean="0"/>
              <a:t>2019-06-12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39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0" y="667512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258701" y="2016058"/>
            <a:ext cx="10658522" cy="4442879"/>
            <a:chOff x="2041525" y="2734320"/>
            <a:chExt cx="10658522" cy="4442879"/>
          </a:xfrm>
        </p:grpSpPr>
        <p:sp>
          <p:nvSpPr>
            <p:cNvPr id="11" name="직사각형 10"/>
            <p:cNvSpPr/>
            <p:nvPr/>
          </p:nvSpPr>
          <p:spPr>
            <a:xfrm>
              <a:off x="9064786" y="4530321"/>
              <a:ext cx="1056700" cy="26468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600" dirty="0">
                  <a:solidFill>
                    <a:schemeClr val="tx1">
                      <a:alpha val="1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”</a:t>
              </a:r>
              <a:endParaRPr lang="ko-KR" altLang="en-US" sz="16600" dirty="0">
                <a:solidFill>
                  <a:schemeClr val="tx1">
                    <a:alpha val="1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2041525" y="2772492"/>
              <a:ext cx="1056700" cy="26468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600" dirty="0">
                  <a:solidFill>
                    <a:schemeClr val="tx1">
                      <a:alpha val="1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“</a:t>
              </a:r>
              <a:endParaRPr lang="ko-KR" altLang="en-US" sz="16600" dirty="0">
                <a:solidFill>
                  <a:schemeClr val="tx1">
                    <a:alpha val="10000"/>
                  </a:schemeClr>
                </a:solidFill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2998279" y="2734320"/>
              <a:ext cx="9701768" cy="2539157"/>
              <a:chOff x="1442684" y="2330007"/>
              <a:chExt cx="9701768" cy="2539157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1442684" y="2653173"/>
                <a:ext cx="7683257" cy="22159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3800" dirty="0">
                    <a:solidFill>
                      <a:srgbClr val="8EBAE2">
                        <a:alpha val="40000"/>
                      </a:srgbClr>
                    </a:solidFill>
                    <a:latin typeface="+mj-lt"/>
                    <a:ea typeface="KoPub돋움체 Bold" panose="02020603020101020101" pitchFamily="18" charset="-127"/>
                  </a:rPr>
                  <a:t>Capstone</a:t>
                </a:r>
                <a:endParaRPr lang="ko-KR" altLang="en-US" sz="13800" dirty="0">
                  <a:solidFill>
                    <a:srgbClr val="8EBAE2">
                      <a:alpha val="40000"/>
                    </a:srgbClr>
                  </a:solidFill>
                  <a:latin typeface="+mj-lt"/>
                  <a:ea typeface="KoPub돋움체 Bold" panose="02020603020101020101" pitchFamily="18" charset="-127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463871" y="2330007"/>
                <a:ext cx="868058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600" b="1" dirty="0">
                    <a:ln>
                      <a:solidFill>
                        <a:schemeClr val="tx1">
                          <a:lumMod val="50000"/>
                          <a:lumOff val="50000"/>
                          <a:alpha val="5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KoPub돋움체 Medium" panose="02020603020101020101" pitchFamily="18" charset="-127"/>
                  </a:rPr>
                  <a:t>대외협력처 글로벌 라운지 출입문 시스템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6649655" y="3052543"/>
                <a:ext cx="149464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n>
                      <a:solidFill>
                        <a:schemeClr val="tx1">
                          <a:lumMod val="50000"/>
                          <a:lumOff val="50000"/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KoPub돋움체 Bold" panose="02020603020101020101" pitchFamily="18" charset="-127"/>
                    <a:ea typeface="KoPub돋움체 Bold" panose="02020603020101020101" pitchFamily="18" charset="-127"/>
                  </a:rPr>
                  <a:t>_ Capstone Design</a:t>
                </a:r>
                <a:endParaRPr lang="ko-KR" altLang="en-US" sz="1200" dirty="0">
                  <a:ln>
                    <a:solidFill>
                      <a:schemeClr val="tx1">
                        <a:lumMod val="50000"/>
                        <a:lumOff val="50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endParaRPr>
              </a:p>
            </p:txBody>
          </p:sp>
        </p:grpSp>
      </p:grpSp>
      <p:sp>
        <p:nvSpPr>
          <p:cNvPr id="27" name="TextBox 26"/>
          <p:cNvSpPr txBox="1"/>
          <p:nvPr/>
        </p:nvSpPr>
        <p:spPr>
          <a:xfrm>
            <a:off x="9433168" y="5251578"/>
            <a:ext cx="1242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_ TEAM : 6</a:t>
            </a:r>
            <a:r>
              <a:rPr lang="ko-KR" altLang="en-US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조</a:t>
            </a:r>
            <a:endParaRPr lang="en-US" altLang="ko-KR" sz="14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_ 2019. 5. 17</a:t>
            </a:r>
            <a:endParaRPr lang="ko-KR" altLang="en-US" sz="14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8338662" y="4310743"/>
            <a:ext cx="1094506" cy="940835"/>
          </a:xfrm>
          <a:prstGeom prst="line">
            <a:avLst/>
          </a:prstGeom>
          <a:ln w="15875">
            <a:solidFill>
              <a:srgbClr val="D2D2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683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185658-874D-467D-98A4-DF84BAB00886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안정화</a:t>
            </a:r>
          </a:p>
        </p:txBody>
      </p:sp>
    </p:spTree>
    <p:extLst>
      <p:ext uri="{BB962C8B-B14F-4D97-AF65-F5344CB8AC3E}">
        <p14:creationId xmlns:p14="http://schemas.microsoft.com/office/powerpoint/2010/main" val="1184002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10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D0FBE4-AAC9-4CF6-86BF-C9544CD4272B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에러 찾기</a:t>
            </a:r>
          </a:p>
        </p:txBody>
      </p:sp>
    </p:spTree>
    <p:extLst>
      <p:ext uri="{BB962C8B-B14F-4D97-AF65-F5344CB8AC3E}">
        <p14:creationId xmlns:p14="http://schemas.microsoft.com/office/powerpoint/2010/main" val="4014776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423384" y="231044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기본 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UI/UX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17412" name="_x61990216" descr="EMB00002250714e">
            <a:extLst>
              <a:ext uri="{FF2B5EF4-FFF2-40B4-BE49-F238E27FC236}">
                <a16:creationId xmlns:a16="http://schemas.microsoft.com/office/drawing/2014/main" id="{50729613-29C7-49AE-AE98-11AA5689E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4" b="215"/>
          <a:stretch>
            <a:fillRect/>
          </a:stretch>
        </p:blipFill>
        <p:spPr bwMode="auto">
          <a:xfrm>
            <a:off x="2689665" y="1321017"/>
            <a:ext cx="2497431" cy="449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633997CC-C814-4539-82DF-49196DC7C8C3}"/>
              </a:ext>
            </a:extLst>
          </p:cNvPr>
          <p:cNvSpPr/>
          <p:nvPr/>
        </p:nvSpPr>
        <p:spPr>
          <a:xfrm>
            <a:off x="3054965" y="781712"/>
            <a:ext cx="1766830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로그인 화면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69DA868-A42F-4B8E-B4C8-FC3A063D3521}"/>
              </a:ext>
            </a:extLst>
          </p:cNvPr>
          <p:cNvSpPr/>
          <p:nvPr/>
        </p:nvSpPr>
        <p:spPr>
          <a:xfrm>
            <a:off x="6073359" y="781712"/>
            <a:ext cx="2141933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2. </a:t>
            </a: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로딩 애니메이션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D46AA05-42B6-4EDF-BF24-A14C02EA3B64}"/>
              </a:ext>
            </a:extLst>
          </p:cNvPr>
          <p:cNvSpPr/>
          <p:nvPr/>
        </p:nvSpPr>
        <p:spPr>
          <a:xfrm>
            <a:off x="9696888" y="781712"/>
            <a:ext cx="1306769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>
                <a:solidFill>
                  <a:srgbClr val="000000"/>
                </a:solidFill>
                <a:latin typeface="+mj-lt"/>
                <a:ea typeface="한컴바탕"/>
              </a:rPr>
              <a:t>3. QR </a:t>
            </a:r>
            <a:r>
              <a:rPr lang="ko-KR" altLang="en-US" kern="0">
                <a:solidFill>
                  <a:srgbClr val="000000"/>
                </a:solidFill>
                <a:latin typeface="+mj-lt"/>
                <a:ea typeface="한컴바탕"/>
              </a:rPr>
              <a:t>화면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F07D1F-118A-4EE3-B49C-B18ADAFBA83B}"/>
              </a:ext>
            </a:extLst>
          </p:cNvPr>
          <p:cNvSpPr/>
          <p:nvPr/>
        </p:nvSpPr>
        <p:spPr>
          <a:xfrm>
            <a:off x="2369680" y="5753202"/>
            <a:ext cx="3137398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kern="0">
                <a:solidFill>
                  <a:srgbClr val="000000"/>
                </a:solidFill>
                <a:latin typeface="+mj-lt"/>
                <a:ea typeface="한컴바탕"/>
              </a:rPr>
              <a:t>ID,PW</a:t>
            </a:r>
            <a:r>
              <a:rPr lang="ko-KR" altLang="en-US" kern="0">
                <a:solidFill>
                  <a:srgbClr val="000000"/>
                </a:solidFill>
                <a:latin typeface="+mj-lt"/>
                <a:ea typeface="한컴바탕"/>
              </a:rPr>
              <a:t>를 입력하는 기본 화면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111621F-28F9-4F63-969D-A2B98E17D91A}"/>
              </a:ext>
            </a:extLst>
          </p:cNvPr>
          <p:cNvSpPr/>
          <p:nvPr/>
        </p:nvSpPr>
        <p:spPr>
          <a:xfrm>
            <a:off x="5775200" y="5753202"/>
            <a:ext cx="2738250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서버와 연결 </a:t>
            </a:r>
            <a:r>
              <a:rPr lang="ko-KR" altLang="en-US" kern="0" dirty="0" err="1">
                <a:solidFill>
                  <a:srgbClr val="000000"/>
                </a:solidFill>
                <a:latin typeface="+mj-lt"/>
                <a:ea typeface="한컴바탕"/>
              </a:rPr>
              <a:t>시도중일</a:t>
            </a: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 때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DA55111-04BB-4FFD-B201-4E7AD5A9D0B2}"/>
              </a:ext>
            </a:extLst>
          </p:cNvPr>
          <p:cNvSpPr/>
          <p:nvPr/>
        </p:nvSpPr>
        <p:spPr>
          <a:xfrm>
            <a:off x="9053467" y="5753202"/>
            <a:ext cx="2513830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사용자 정보와 </a:t>
            </a: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코드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145" name="_x277924808" descr="EMB000037d03bb0">
            <a:extLst>
              <a:ext uri="{FF2B5EF4-FFF2-40B4-BE49-F238E27FC236}">
                <a16:creationId xmlns:a16="http://schemas.microsoft.com/office/drawing/2014/main" id="{CF0F4298-C86E-4A6F-8FFB-9EE76CBAA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2" b="7275"/>
          <a:stretch>
            <a:fillRect/>
          </a:stretch>
        </p:blipFill>
        <p:spPr bwMode="auto">
          <a:xfrm>
            <a:off x="5820053" y="1261690"/>
            <a:ext cx="2497431" cy="449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_x277928328" descr="EMB000037d03bb3">
            <a:extLst>
              <a:ext uri="{FF2B5EF4-FFF2-40B4-BE49-F238E27FC236}">
                <a16:creationId xmlns:a16="http://schemas.microsoft.com/office/drawing/2014/main" id="{D412C9E2-06A7-4801-83F9-7D14B1266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9" b="7399"/>
          <a:stretch>
            <a:fillRect/>
          </a:stretch>
        </p:blipFill>
        <p:spPr bwMode="auto">
          <a:xfrm>
            <a:off x="8979117" y="1261690"/>
            <a:ext cx="2495529" cy="449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242EDB1-7D94-4044-B0FF-E19F5CA47B6A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Android / iOS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500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980186" y="231044"/>
            <a:ext cx="2231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로그인 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Error 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핸들링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12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43ED29-1B14-4F52-99B5-632526B366DB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Android / iOS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3474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341631" y="231044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QR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코드 갱신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13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5DBE3E4-2280-4A1B-B5CE-5ABE5D865E2B}"/>
              </a:ext>
            </a:extLst>
          </p:cNvPr>
          <p:cNvSpPr/>
          <p:nvPr/>
        </p:nvSpPr>
        <p:spPr>
          <a:xfrm>
            <a:off x="3438844" y="5931400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같은 사용자임에도 다른 </a:t>
            </a: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코드의 정보가 나타난다</a:t>
            </a: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화면을 전환하여도 </a:t>
            </a: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QR</a:t>
            </a:r>
            <a:r>
              <a:rPr lang="ko-KR" altLang="en-US" kern="0" dirty="0">
                <a:solidFill>
                  <a:srgbClr val="000000"/>
                </a:solidFill>
                <a:latin typeface="+mj-lt"/>
                <a:ea typeface="한컴바탕"/>
              </a:rPr>
              <a:t>코드가 변경된다</a:t>
            </a:r>
            <a:r>
              <a:rPr lang="en-US" altLang="ko-KR" kern="0" dirty="0">
                <a:solidFill>
                  <a:srgbClr val="000000"/>
                </a:solidFill>
                <a:latin typeface="+mj-lt"/>
                <a:ea typeface="한컴바탕"/>
              </a:rPr>
              <a:t>.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6" name="_x277928328" descr="EMB000037d03bb3">
            <a:extLst>
              <a:ext uri="{FF2B5EF4-FFF2-40B4-BE49-F238E27FC236}">
                <a16:creationId xmlns:a16="http://schemas.microsoft.com/office/drawing/2014/main" id="{A923BFAE-D5FE-4A53-82EB-F4A5695A8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9" b="7399"/>
          <a:stretch>
            <a:fillRect/>
          </a:stretch>
        </p:blipFill>
        <p:spPr bwMode="auto">
          <a:xfrm>
            <a:off x="3401033" y="1269322"/>
            <a:ext cx="2495529" cy="449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_x277927368" descr="EMB000037d03bb9">
            <a:extLst>
              <a:ext uri="{FF2B5EF4-FFF2-40B4-BE49-F238E27FC236}">
                <a16:creationId xmlns:a16="http://schemas.microsoft.com/office/drawing/2014/main" id="{6866F4EB-B4FC-41A3-ABF8-431CA262D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5" b="7323"/>
          <a:stretch>
            <a:fillRect/>
          </a:stretch>
        </p:blipFill>
        <p:spPr bwMode="auto">
          <a:xfrm>
            <a:off x="7208675" y="1269323"/>
            <a:ext cx="2495528" cy="4491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EE6DECA-BF45-46FD-84FD-81F51C17CCF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Android / iOS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5211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91461" y="231044"/>
            <a:ext cx="409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UI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15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865BA-C735-4855-B764-929271473CF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C34BA33-7082-4113-9D4F-F578C1BC79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829847"/>
              </p:ext>
            </p:extLst>
          </p:nvPr>
        </p:nvGraphicFramePr>
        <p:xfrm>
          <a:off x="2790258" y="741391"/>
          <a:ext cx="8399518" cy="6067281"/>
        </p:xfrm>
        <a:graphic>
          <a:graphicData uri="http://schemas.openxmlformats.org/drawingml/2006/table">
            <a:tbl>
              <a:tblPr/>
              <a:tblGrid>
                <a:gridCol w="8399518">
                  <a:extLst>
                    <a:ext uri="{9D8B030D-6E8A-4147-A177-3AD203B41FA5}">
                      <a16:colId xmlns:a16="http://schemas.microsoft.com/office/drawing/2014/main" val="1484234372"/>
                    </a:ext>
                  </a:extLst>
                </a:gridCol>
              </a:tblGrid>
              <a:tr h="81878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기본 </a:t>
                      </a: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UI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(Server)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7074157"/>
                  </a:ext>
                </a:extLst>
              </a:tr>
              <a:tr h="27780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9287074"/>
                  </a:ext>
                </a:extLst>
              </a:tr>
              <a:tr h="379792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2845828"/>
                  </a:ext>
                </a:extLst>
              </a:tr>
              <a:tr h="11422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이용자의 정보를 확인 할 수 있는 기능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미구현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차트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이용자 데이터를 그래프로 표현해주는 기능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미구현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저장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이용자 로그를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Excel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데이터로 저장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 완료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문열기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버튼을 누르면 수동으로 출입문을 열어준다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 완료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9591" marR="49591" marT="13710" marB="1371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5400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5039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712616" y="231044"/>
            <a:ext cx="276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Excel 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경로 지정 및 저장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16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865BA-C735-4855-B764-929271473CF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2049" name="_x479628136" descr="EMB000013f86526">
            <a:extLst>
              <a:ext uri="{FF2B5EF4-FFF2-40B4-BE49-F238E27FC236}">
                <a16:creationId xmlns:a16="http://schemas.microsoft.com/office/drawing/2014/main" id="{24CD9229-5A4A-4C99-B920-E4F8A61A4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0508" y="1001653"/>
            <a:ext cx="6048868" cy="353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_x479626856" descr="EMB000013f86552">
            <a:extLst>
              <a:ext uri="{FF2B5EF4-FFF2-40B4-BE49-F238E27FC236}">
                <a16:creationId xmlns:a16="http://schemas.microsoft.com/office/drawing/2014/main" id="{16FE4853-C1B1-4149-9322-0DCEA5F73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692" y="3164011"/>
            <a:ext cx="5357170" cy="3537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8784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712612" y="231044"/>
            <a:ext cx="276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Excel 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경로 지정 및 저장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17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865BA-C735-4855-B764-929271473CF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Server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14" name="_x479630376" descr="EMB000013f86555">
            <a:extLst>
              <a:ext uri="{FF2B5EF4-FFF2-40B4-BE49-F238E27FC236}">
                <a16:creationId xmlns:a16="http://schemas.microsoft.com/office/drawing/2014/main" id="{576C9C71-CA56-48C9-89C1-74D64B795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080" y="1076188"/>
            <a:ext cx="7283239" cy="5417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5305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350976" y="231044"/>
            <a:ext cx="3490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라즈베리파이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(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출입문</a:t>
            </a:r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)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 인증 여부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19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18433" name="_x61986136" descr="EMB000022507171">
            <a:extLst>
              <a:ext uri="{FF2B5EF4-FFF2-40B4-BE49-F238E27FC236}">
                <a16:creationId xmlns:a16="http://schemas.microsoft.com/office/drawing/2014/main" id="{D094029B-097C-479B-A9C8-D38D60E58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9"/>
          <a:stretch>
            <a:fillRect/>
          </a:stretch>
        </p:blipFill>
        <p:spPr bwMode="auto">
          <a:xfrm>
            <a:off x="2637456" y="648540"/>
            <a:ext cx="3223959" cy="5461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7" name="_x61987656" descr="EMB000022507177">
            <a:extLst>
              <a:ext uri="{FF2B5EF4-FFF2-40B4-BE49-F238E27FC236}">
                <a16:creationId xmlns:a16="http://schemas.microsoft.com/office/drawing/2014/main" id="{68A84C1D-AAFC-4E9A-88FA-577B1C9EC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9"/>
          <a:stretch>
            <a:fillRect/>
          </a:stretch>
        </p:blipFill>
        <p:spPr bwMode="auto">
          <a:xfrm>
            <a:off x="5925774" y="3401878"/>
            <a:ext cx="6257468" cy="69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4144431-2081-472D-ABED-AF0FED5251E6}"/>
              </a:ext>
            </a:extLst>
          </p:cNvPr>
          <p:cNvSpPr/>
          <p:nvPr/>
        </p:nvSpPr>
        <p:spPr>
          <a:xfrm>
            <a:off x="1219906" y="5980808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인증 </a:t>
            </a:r>
            <a:r>
              <a:rPr lang="ko-KR" altLang="en-US" b="1" kern="0" dirty="0" err="1">
                <a:solidFill>
                  <a:srgbClr val="000000"/>
                </a:solidFill>
                <a:latin typeface="+mj-lt"/>
                <a:ea typeface="한컴바탕"/>
              </a:rPr>
              <a:t>성공후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초음파 센서로 거리 인식하는 화면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2BD4658-F245-4F2F-8BCB-30CDC7E70009}"/>
              </a:ext>
            </a:extLst>
          </p:cNvPr>
          <p:cNvSpPr/>
          <p:nvPr/>
        </p:nvSpPr>
        <p:spPr>
          <a:xfrm>
            <a:off x="7363980" y="4173383"/>
            <a:ext cx="3381055" cy="4750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b="1" kern="0" dirty="0">
                <a:solidFill>
                  <a:srgbClr val="000000"/>
                </a:solidFill>
                <a:latin typeface="+mj-lt"/>
                <a:ea typeface="한컴바탕"/>
              </a:rPr>
              <a:t>QR</a:t>
            </a: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코드 만료로 인해 인증 불가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744985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657421" y="23104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암호화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04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현재 구현 내용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B24C7E9-5DD1-4492-924E-99CF7BAF375B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20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pic>
        <p:nvPicPr>
          <p:cNvPr id="19457" name="_x61987496" descr="EMB000022507168">
            <a:extLst>
              <a:ext uri="{FF2B5EF4-FFF2-40B4-BE49-F238E27FC236}">
                <a16:creationId xmlns:a16="http://schemas.microsoft.com/office/drawing/2014/main" id="{F6795153-D084-4055-89E4-934B9800C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50" t="16051"/>
          <a:stretch>
            <a:fillRect/>
          </a:stretch>
        </p:blipFill>
        <p:spPr bwMode="auto">
          <a:xfrm>
            <a:off x="3673669" y="2188825"/>
            <a:ext cx="1555750" cy="2814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_x61987736" descr="EMB00002250716e">
            <a:extLst>
              <a:ext uri="{FF2B5EF4-FFF2-40B4-BE49-F238E27FC236}">
                <a16:creationId xmlns:a16="http://schemas.microsoft.com/office/drawing/2014/main" id="{DB19320C-D300-456B-8221-8039E0A7A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1" t="55267"/>
          <a:stretch>
            <a:fillRect/>
          </a:stretch>
        </p:blipFill>
        <p:spPr bwMode="auto">
          <a:xfrm>
            <a:off x="8744857" y="2314237"/>
            <a:ext cx="1838325" cy="256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59" name="_x61987176" descr="EMB00002250716e">
            <a:extLst>
              <a:ext uri="{FF2B5EF4-FFF2-40B4-BE49-F238E27FC236}">
                <a16:creationId xmlns:a16="http://schemas.microsoft.com/office/drawing/2014/main" id="{63D6D1AC-41CB-4AB6-AED0-74EE39D88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1" t="9697" b="43832"/>
          <a:stretch>
            <a:fillRect/>
          </a:stretch>
        </p:blipFill>
        <p:spPr bwMode="auto">
          <a:xfrm>
            <a:off x="6836861" y="2097087"/>
            <a:ext cx="1838325" cy="266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22A6F-0B63-4FE9-A6B6-90F3BFACFBD5}"/>
              </a:ext>
            </a:extLst>
          </p:cNvPr>
          <p:cNvSpPr/>
          <p:nvPr/>
        </p:nvSpPr>
        <p:spPr>
          <a:xfrm>
            <a:off x="1403544" y="5311548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>
                <a:solidFill>
                  <a:srgbClr val="000000"/>
                </a:solidFill>
                <a:latin typeface="+mj-lt"/>
                <a:ea typeface="한컴바탕"/>
              </a:rPr>
              <a:t>클라이언트 </a:t>
            </a:r>
            <a:r>
              <a:rPr lang="en-US" altLang="ko-KR" b="1" kern="0">
                <a:solidFill>
                  <a:srgbClr val="000000"/>
                </a:solidFill>
                <a:latin typeface="+mj-lt"/>
                <a:ea typeface="한컴바탕"/>
              </a:rPr>
              <a:t>-&gt; </a:t>
            </a:r>
            <a:r>
              <a:rPr lang="ko-KR" altLang="en-US" b="1" kern="0">
                <a:solidFill>
                  <a:srgbClr val="000000"/>
                </a:solidFill>
                <a:latin typeface="+mj-lt"/>
                <a:ea typeface="한컴바탕"/>
              </a:rPr>
              <a:t>서버</a:t>
            </a:r>
            <a:endParaRPr lang="ko-KR" altLang="en-US" kern="0">
              <a:solidFill>
                <a:srgbClr val="000000"/>
              </a:solidFill>
              <a:latin typeface="+mj-lt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>
                <a:solidFill>
                  <a:srgbClr val="000000"/>
                </a:solidFill>
                <a:latin typeface="+mj-lt"/>
                <a:ea typeface="한컴바탕"/>
              </a:rPr>
              <a:t>학번 </a:t>
            </a:r>
            <a:r>
              <a:rPr lang="en-US" altLang="ko-KR" b="1" kern="0">
                <a:solidFill>
                  <a:srgbClr val="000000"/>
                </a:solidFill>
                <a:latin typeface="+mj-lt"/>
                <a:ea typeface="한컴바탕"/>
              </a:rPr>
              <a:t>+ </a:t>
            </a:r>
            <a:r>
              <a:rPr lang="ko-KR" altLang="en-US" b="1" kern="0">
                <a:solidFill>
                  <a:srgbClr val="000000"/>
                </a:solidFill>
                <a:latin typeface="+mj-lt"/>
                <a:ea typeface="한컴바탕"/>
              </a:rPr>
              <a:t>공개키 보내는 패킷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FB2A20A-9523-4B28-8216-F4CB2D6F2412}"/>
              </a:ext>
            </a:extLst>
          </p:cNvPr>
          <p:cNvSpPr/>
          <p:nvPr/>
        </p:nvSpPr>
        <p:spPr>
          <a:xfrm>
            <a:off x="5458270" y="5258781"/>
            <a:ext cx="6096000" cy="9266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서버 </a:t>
            </a:r>
            <a:r>
              <a:rPr lang="en-US" altLang="ko-KR" b="1" kern="0" dirty="0">
                <a:solidFill>
                  <a:srgbClr val="000000"/>
                </a:solidFill>
                <a:latin typeface="+mj-lt"/>
                <a:ea typeface="한컴바탕"/>
              </a:rPr>
              <a:t>-&gt; </a:t>
            </a: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클라이언트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  <a:p>
            <a:pPr algn="ctr" fontAlgn="base" latinLnBrk="0">
              <a:lnSpc>
                <a:spcPct val="160000"/>
              </a:lnSpc>
            </a:pPr>
            <a:r>
              <a:rPr lang="ko-KR" altLang="en-US" b="1" kern="0" dirty="0">
                <a:solidFill>
                  <a:srgbClr val="000000"/>
                </a:solidFill>
                <a:latin typeface="+mj-lt"/>
                <a:ea typeface="한컴바탕"/>
              </a:rPr>
              <a:t>암호화된 개인정보를 보내는 패킷</a:t>
            </a:r>
            <a:endParaRPr lang="ko-KR" altLang="en-US" kern="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058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772835" y="231044"/>
            <a:ext cx="64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목차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772835" y="1249216"/>
            <a:ext cx="1427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n>
                  <a:solidFill>
                    <a:srgbClr val="8EBAE2">
                      <a:alpha val="50000"/>
                    </a:srgbClr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rPr>
              <a:t>Contents</a:t>
            </a:r>
            <a:endParaRPr lang="ko-KR" altLang="en-US" sz="2400" dirty="0">
              <a:ln>
                <a:solidFill>
                  <a:srgbClr val="8EBAE2">
                    <a:alpha val="50000"/>
                  </a:srgbClr>
                </a:solidFill>
              </a:ln>
              <a:solidFill>
                <a:srgbClr val="8EBAE2"/>
              </a:solidFill>
              <a:latin typeface="+mj-lt"/>
              <a:ea typeface="KoPub돋움체 Bold" panose="0202060302010102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872700" y="5461682"/>
            <a:ext cx="50238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5872700" y="2280417"/>
            <a:ext cx="50238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5917458" y="2812175"/>
            <a:ext cx="7024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Bold" panose="02020603020101020101" pitchFamily="18" charset="-127"/>
              </a:rPr>
              <a:t>01 . 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5917458" y="3336522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Bold" panose="02020603020101020101" pitchFamily="18" charset="-127"/>
              </a:rPr>
              <a:t>02 .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9622592" y="2455539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</a:rPr>
              <a:t>300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8409232" y="2983867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</a:rPr>
              <a:t>270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8935999" y="3510636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</a:rPr>
              <a:t>280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8083694" y="2821972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</a:rPr>
              <a:t>260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9404050" y="3348209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</a:rPr>
              <a:t>292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4473635" y="1880307"/>
            <a:ext cx="6078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313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14A0973-05BE-4961-BB14-C1253194C392}"/>
              </a:ext>
            </a:extLst>
          </p:cNvPr>
          <p:cNvSpPr txBox="1"/>
          <p:nvPr/>
        </p:nvSpPr>
        <p:spPr>
          <a:xfrm>
            <a:off x="6910274" y="281115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시연 영상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09BC3BF-45AF-4B62-BE0B-3AE11E7071D3}"/>
              </a:ext>
            </a:extLst>
          </p:cNvPr>
          <p:cNvSpPr txBox="1"/>
          <p:nvPr/>
        </p:nvSpPr>
        <p:spPr>
          <a:xfrm>
            <a:off x="6910274" y="3332809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제안서 대비 구현 내용</a:t>
            </a:r>
          </a:p>
        </p:txBody>
      </p:sp>
      <p:pic>
        <p:nvPicPr>
          <p:cNvPr id="62" name="_x394038776" descr="EMB000020041e36">
            <a:extLst>
              <a:ext uri="{FF2B5EF4-FFF2-40B4-BE49-F238E27FC236}">
                <a16:creationId xmlns:a16="http://schemas.microsoft.com/office/drawing/2014/main" id="{8580E7D1-BD3C-4678-8B62-50BC52AFE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"/>
          <a:stretch>
            <a:fillRect/>
          </a:stretch>
        </p:blipFill>
        <p:spPr bwMode="auto">
          <a:xfrm>
            <a:off x="911781" y="1077744"/>
            <a:ext cx="3333750" cy="3133571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  <a:reflection blurRad="101600" stA="85000" endPos="60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직사각형 69">
            <a:extLst>
              <a:ext uri="{FF2B5EF4-FFF2-40B4-BE49-F238E27FC236}">
                <a16:creationId xmlns:a16="http://schemas.microsoft.com/office/drawing/2014/main" id="{BC851914-8697-4956-A2AB-B77AE3A647A6}"/>
              </a:ext>
            </a:extLst>
          </p:cNvPr>
          <p:cNvSpPr/>
          <p:nvPr/>
        </p:nvSpPr>
        <p:spPr>
          <a:xfrm>
            <a:off x="5917458" y="3860869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Bold" panose="02020603020101020101" pitchFamily="18" charset="-127"/>
              </a:rPr>
              <a:t>03 .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C2E08E6-74FE-4647-8F50-A7013BD58137}"/>
              </a:ext>
            </a:extLst>
          </p:cNvPr>
          <p:cNvSpPr txBox="1"/>
          <p:nvPr/>
        </p:nvSpPr>
        <p:spPr>
          <a:xfrm>
            <a:off x="6910274" y="385446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간트</a:t>
            </a:r>
            <a:r>
              <a:rPr lang="ko-KR" altLang="en-US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 차트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47BD4F4B-B4A0-4047-9C9C-90ACDB35E8FE}"/>
              </a:ext>
            </a:extLst>
          </p:cNvPr>
          <p:cNvSpPr/>
          <p:nvPr/>
        </p:nvSpPr>
        <p:spPr>
          <a:xfrm>
            <a:off x="5917458" y="4385216"/>
            <a:ext cx="612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Bold" panose="02020603020101020101" pitchFamily="18" charset="-127"/>
              </a:rPr>
              <a:t>04 .</a:t>
            </a:r>
            <a:endParaRPr lang="ko-KR" altLang="en-US" sz="20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03026DC-AE5F-4638-856F-34A4700674BF}"/>
              </a:ext>
            </a:extLst>
          </p:cNvPr>
          <p:cNvSpPr txBox="1"/>
          <p:nvPr/>
        </p:nvSpPr>
        <p:spPr>
          <a:xfrm>
            <a:off x="6910274" y="4376117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Q&amp;A</a:t>
            </a:r>
            <a:endParaRPr lang="ko-KR" altLang="en-US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8794F9-A76A-4BB5-94F2-4259EE0EC780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536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662231" y="231044"/>
            <a:ext cx="867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Q &amp; A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338A91-7107-41C6-B91D-464A43C66A41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E971FE-5979-43F9-AD19-49D29DC37B37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05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798F9F-F9C6-496A-8C5E-A311C07C22D5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DFE3E4-C6D3-4A95-91FC-62D0F0ED1275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Q &amp; A</a:t>
              </a:r>
              <a:endParaRPr lang="ko-KR" altLang="en-US" sz="1600" dirty="0">
                <a:ln>
                  <a:solidFill>
                    <a:schemeClr val="tx1">
                      <a:lumMod val="50000"/>
                      <a:lumOff val="50000"/>
                      <a:alpha val="8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Light" panose="02020603020101020101" pitchFamily="18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C1F9758-6A94-4C63-8F59-A43B1D41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D0F365-6E57-462A-A07A-03D6102D650F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21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78B68DB-9D0C-4D8F-85EF-4235A0D18C37}"/>
              </a:ext>
            </a:extLst>
          </p:cNvPr>
          <p:cNvSpPr/>
          <p:nvPr/>
        </p:nvSpPr>
        <p:spPr>
          <a:xfrm>
            <a:off x="4955006" y="3075057"/>
            <a:ext cx="22819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tx1">
                      <a:lumMod val="50000"/>
                      <a:lumOff val="50000"/>
                      <a:alpha val="8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Light" panose="02020603020101020101" pitchFamily="18" charset="-127"/>
              </a:rPr>
              <a:t>Q &amp; A</a:t>
            </a:r>
            <a:endParaRPr lang="ko-KR" altLang="en-US" sz="4000" dirty="0">
              <a:ln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3739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842295" y="231044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제안서 대비 수정 내용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D6BEA20-925C-45B6-A2DE-899C8EAA5B5C}"/>
              </a:ext>
            </a:extLst>
          </p:cNvPr>
          <p:cNvGrpSpPr/>
          <p:nvPr/>
        </p:nvGrpSpPr>
        <p:grpSpPr>
          <a:xfrm>
            <a:off x="229204" y="653143"/>
            <a:ext cx="2247731" cy="1862048"/>
            <a:chOff x="229204" y="653143"/>
            <a:chExt cx="2247731" cy="186204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5F4383C-F23F-41DD-971A-2C22053DE42B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01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088A31E-FADB-4CE4-8B99-E25AC6DD2190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C0FA139-54D7-4D19-B5FC-2B804B722BEB}"/>
                </a:ext>
              </a:extLst>
            </p:cNvPr>
            <p:cNvSpPr/>
            <p:nvPr/>
          </p:nvSpPr>
          <p:spPr>
            <a:xfrm>
              <a:off x="229204" y="1546452"/>
              <a:ext cx="2247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제안서 대비 수정 내용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5B52C9C6-A40C-446D-BF32-9C2BC8B1D74F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27F998D-68C0-4752-80E6-C3499DC23A52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02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7C483A7-B98C-4FBD-864D-368D07ABF4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858858"/>
              </p:ext>
            </p:extLst>
          </p:nvPr>
        </p:nvGraphicFramePr>
        <p:xfrm>
          <a:off x="2635730" y="1546452"/>
          <a:ext cx="9083272" cy="4861862"/>
        </p:xfrm>
        <a:graphic>
          <a:graphicData uri="http://schemas.openxmlformats.org/drawingml/2006/table">
            <a:tbl>
              <a:tblPr/>
              <a:tblGrid>
                <a:gridCol w="1259251">
                  <a:extLst>
                    <a:ext uri="{9D8B030D-6E8A-4147-A177-3AD203B41FA5}">
                      <a16:colId xmlns:a16="http://schemas.microsoft.com/office/drawing/2014/main" val="3770013740"/>
                    </a:ext>
                  </a:extLst>
                </a:gridCol>
                <a:gridCol w="3328808">
                  <a:extLst>
                    <a:ext uri="{9D8B030D-6E8A-4147-A177-3AD203B41FA5}">
                      <a16:colId xmlns:a16="http://schemas.microsoft.com/office/drawing/2014/main" val="4211011010"/>
                    </a:ext>
                  </a:extLst>
                </a:gridCol>
                <a:gridCol w="2956767">
                  <a:extLst>
                    <a:ext uri="{9D8B030D-6E8A-4147-A177-3AD203B41FA5}">
                      <a16:colId xmlns:a16="http://schemas.microsoft.com/office/drawing/2014/main" val="3732949388"/>
                    </a:ext>
                  </a:extLst>
                </a:gridCol>
                <a:gridCol w="1538446">
                  <a:extLst>
                    <a:ext uri="{9D8B030D-6E8A-4147-A177-3AD203B41FA5}">
                      <a16:colId xmlns:a16="http://schemas.microsoft.com/office/drawing/2014/main" val="4138642290"/>
                    </a:ext>
                  </a:extLst>
                </a:gridCol>
              </a:tblGrid>
              <a:tr h="402969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제안서 대비 수정 내용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702533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273678"/>
                  </a:ext>
                </a:extLst>
              </a:tr>
              <a:tr h="3440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기존사항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변경사항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비고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415064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627828"/>
                  </a:ext>
                </a:extLst>
              </a:tr>
              <a:tr h="3440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Android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3421976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4854125"/>
                  </a:ext>
                </a:extLst>
              </a:tr>
              <a:tr h="10124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iOS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생명주기를 통한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QR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코드 갱신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재실행 시켜 </a:t>
                      </a:r>
                      <a:r>
                        <a:rPr lang="en-US" altLang="ko-KR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QR</a:t>
                      </a: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코드 갱신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iOS </a:t>
                      </a: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자체에서 백그라운드 소켓을 차단</a:t>
                      </a: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382424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2521287"/>
                  </a:ext>
                </a:extLst>
              </a:tr>
              <a:tr h="6782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Server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최초 연결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분후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소켓 자동 소멸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클라이언트에서 자체적으로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ANR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 발생하여 소켓 자동 소멸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4839722"/>
                  </a:ext>
                </a:extLst>
              </a:tr>
              <a:tr h="34570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7235"/>
                  </a:ext>
                </a:extLst>
              </a:tr>
              <a:tr h="3440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Raspberry Pi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8609405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4F4A6E2E-42FC-4621-8BD0-A19EA87968C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1) </a:t>
            </a:r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플랫폼</a:t>
            </a:r>
          </a:p>
        </p:txBody>
      </p:sp>
    </p:spTree>
    <p:extLst>
      <p:ext uri="{BB962C8B-B14F-4D97-AF65-F5344CB8AC3E}">
        <p14:creationId xmlns:p14="http://schemas.microsoft.com/office/powerpoint/2010/main" val="1589587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842295" y="231044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제안서 대비 수정 내용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D6BEA20-925C-45B6-A2DE-899C8EAA5B5C}"/>
              </a:ext>
            </a:extLst>
          </p:cNvPr>
          <p:cNvGrpSpPr/>
          <p:nvPr/>
        </p:nvGrpSpPr>
        <p:grpSpPr>
          <a:xfrm>
            <a:off x="229204" y="653143"/>
            <a:ext cx="2247731" cy="1862048"/>
            <a:chOff x="229204" y="653143"/>
            <a:chExt cx="2247731" cy="186204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5F4383C-F23F-41DD-971A-2C22053DE42B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01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088A31E-FADB-4CE4-8B99-E25AC6DD2190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C0FA139-54D7-4D19-B5FC-2B804B722BEB}"/>
                </a:ext>
              </a:extLst>
            </p:cNvPr>
            <p:cNvSpPr/>
            <p:nvPr/>
          </p:nvSpPr>
          <p:spPr>
            <a:xfrm>
              <a:off x="229204" y="1546452"/>
              <a:ext cx="224773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제안서 대비 수정 내용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5B52C9C6-A40C-446D-BF32-9C2BC8B1D74F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27F998D-68C0-4752-80E6-C3499DC23A52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03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6F7D86-06DC-474A-82F2-ECA4948B7352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2) </a:t>
            </a:r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기타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3090137-1104-49DD-BC47-923C3252C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517373"/>
              </p:ext>
            </p:extLst>
          </p:nvPr>
        </p:nvGraphicFramePr>
        <p:xfrm>
          <a:off x="3659763" y="1885006"/>
          <a:ext cx="6732270" cy="948690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3545574574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2781506648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749716180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2572238998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1762332865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Client </a:t>
                      </a: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</a:t>
                      </a:r>
                      <a:r>
                        <a:rPr lang="en-US" altLang="ko-KR" sz="1000" b="1" kern="0" spc="0" dirty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 </a:t>
                      </a:r>
                      <a:r>
                        <a:rPr lang="en-US" sz="1000" b="1" kern="0" spc="0" dirty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로그인 요청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104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LOGIN_IOS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(iOS)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9771452"/>
                  </a:ext>
                </a:extLst>
              </a:tr>
              <a:tr h="568960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“104”, “data” : 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{“id” : “14011038”, 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exponent”:“String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”, 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modulus”:“String”,“type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</a:t>
                      </a:r>
                      <a:r>
                        <a:rPr 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[0:</a:t>
                      </a:r>
                      <a:r>
                        <a:rPr lang="ko-KR" alt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학생</a:t>
                      </a:r>
                      <a:r>
                        <a:rPr lang="en-US" altLang="ko-KR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1:</a:t>
                      </a:r>
                      <a:r>
                        <a:rPr lang="ko-KR" alt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관리자</a:t>
                      </a:r>
                      <a:r>
                        <a:rPr lang="en-US" altLang="ko-KR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]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} }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433269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2CD4205-9BA2-41C0-AA95-3CFFCCFFD5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2319137"/>
              </p:ext>
            </p:extLst>
          </p:nvPr>
        </p:nvGraphicFramePr>
        <p:xfrm>
          <a:off x="3659763" y="2822778"/>
          <a:ext cx="6732270" cy="1365124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3410078590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730522964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556344068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456449124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76002529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Client -&gt; </a:t>
                      </a: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</a:rPr>
                        <a:t>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이미지 전송 요청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STATE_IMG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536590"/>
                  </a:ext>
                </a:extLst>
              </a:tr>
              <a:tr h="271145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“203”}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778436"/>
                  </a:ext>
                </a:extLst>
              </a:tr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 dirty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</a:rPr>
                        <a:t> </a:t>
                      </a: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 </a:t>
                      </a:r>
                      <a:r>
                        <a:rPr lang="en-US" sz="1000" b="1" kern="0" spc="0" dirty="0">
                          <a:solidFill>
                            <a:srgbClr val="0000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Client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사진 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URL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전송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204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STATE_URL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8792699"/>
                  </a:ext>
                </a:extLst>
              </a:tr>
              <a:tr h="271145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“204”,“img” : “</a:t>
                      </a:r>
                      <a:r>
                        <a:rPr lang="en-US" sz="1000" kern="0" spc="0" dirty="0">
                          <a:solidFill>
                            <a:srgbClr val="86AFDC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string URL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31662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9B5E88C-8DF3-4F44-BF85-A42E274CAC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1875033"/>
              </p:ext>
            </p:extLst>
          </p:nvPr>
        </p:nvGraphicFramePr>
        <p:xfrm>
          <a:off x="3659763" y="4187902"/>
          <a:ext cx="6732270" cy="687070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4071424843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1779474276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229978888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52843670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043493260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10B51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Module </a:t>
                      </a: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 </a:t>
                      </a: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주체 판단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(601)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RASPBERRY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라즈베리파이 판단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058403"/>
                  </a:ext>
                </a:extLst>
              </a:tr>
              <a:tr h="307340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“601”}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12972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B49A9B8-6BA5-4A0B-AE38-8B1CCA96A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657045"/>
              </p:ext>
            </p:extLst>
          </p:nvPr>
        </p:nvGraphicFramePr>
        <p:xfrm>
          <a:off x="3659763" y="1218935"/>
          <a:ext cx="6732270" cy="668719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2175926550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3902969228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1230066123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1430046389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896810233"/>
                    </a:ext>
                  </a:extLst>
                </a:gridCol>
              </a:tblGrid>
              <a:tr h="46736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전송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SEND)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기능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Function)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상수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Const)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변수명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(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Named)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 dirty="0">
                          <a:solidFill>
                            <a:srgbClr val="000000"/>
                          </a:solidFill>
                          <a:effectLst/>
                          <a:latin typeface="HY견고딕"/>
                          <a:ea typeface="HY견고딕"/>
                        </a:rPr>
                        <a:t>비고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8338456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C97A6C9-5FD4-4615-A77C-EAD02C0B58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79398"/>
              </p:ext>
            </p:extLst>
          </p:nvPr>
        </p:nvGraphicFramePr>
        <p:xfrm>
          <a:off x="3659763" y="4874972"/>
          <a:ext cx="6732270" cy="687070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1626572155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2638758543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2559591047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1497974445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427707610"/>
                    </a:ext>
                  </a:extLst>
                </a:gridCol>
              </a:tblGrid>
              <a:tr h="37973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Server </a:t>
                      </a: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-&gt; </a:t>
                      </a:r>
                      <a:r>
                        <a:rPr lang="en-US" sz="1000" b="1" kern="0" spc="0">
                          <a:solidFill>
                            <a:srgbClr val="10B51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Module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출입문 개방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(700)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OPEN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3210782"/>
                  </a:ext>
                </a:extLst>
              </a:tr>
              <a:tr h="307340">
                <a:tc gridSpan="5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{“</a:t>
                      </a:r>
                      <a:r>
                        <a:rPr 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seqType</a:t>
                      </a: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” : “700”}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8448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3103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02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04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B46EB4-F59E-4B8D-A102-1599539A5987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기본 설계</a:t>
            </a:r>
          </a:p>
        </p:txBody>
      </p:sp>
    </p:spTree>
    <p:extLst>
      <p:ext uri="{BB962C8B-B14F-4D97-AF65-F5344CB8AC3E}">
        <p14:creationId xmlns:p14="http://schemas.microsoft.com/office/powerpoint/2010/main" val="56395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05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CB82C24-3FF0-4B9F-8DFF-D9D7EBC1653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기본 설계</a:t>
            </a:r>
          </a:p>
        </p:txBody>
      </p:sp>
    </p:spTree>
    <p:extLst>
      <p:ext uri="{BB962C8B-B14F-4D97-AF65-F5344CB8AC3E}">
        <p14:creationId xmlns:p14="http://schemas.microsoft.com/office/powerpoint/2010/main" val="3101000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06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DC5F3E-C86A-401F-8FD1-3FA5F2F0E56A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어플리케이션</a:t>
            </a:r>
          </a:p>
        </p:txBody>
      </p:sp>
    </p:spTree>
    <p:extLst>
      <p:ext uri="{BB962C8B-B14F-4D97-AF65-F5344CB8AC3E}">
        <p14:creationId xmlns:p14="http://schemas.microsoft.com/office/powerpoint/2010/main" val="3886177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07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4B0CFA-DC01-413E-96CB-F1EF7D1FBEB1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서버</a:t>
            </a:r>
          </a:p>
        </p:txBody>
      </p:sp>
    </p:spTree>
    <p:extLst>
      <p:ext uri="{BB962C8B-B14F-4D97-AF65-F5344CB8AC3E}">
        <p14:creationId xmlns:p14="http://schemas.microsoft.com/office/powerpoint/2010/main" val="3160837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6A0573D1-D089-4439-A70E-AA9C0F661348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8B063AA-BEFF-4B08-BD9C-C1FF5817708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BE863-64EC-4D8B-9000-754E94515BE9}"/>
              </a:ext>
            </a:extLst>
          </p:cNvPr>
          <p:cNvSpPr txBox="1"/>
          <p:nvPr/>
        </p:nvSpPr>
        <p:spPr>
          <a:xfrm>
            <a:off x="5229419" y="23104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개발 추진 계획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7733D91-FE0B-4F3D-A121-8D79DA89EFEA}"/>
              </a:ext>
            </a:extLst>
          </p:cNvPr>
          <p:cNvGrpSpPr/>
          <p:nvPr/>
        </p:nvGrpSpPr>
        <p:grpSpPr>
          <a:xfrm>
            <a:off x="235196" y="653143"/>
            <a:ext cx="2235749" cy="1862048"/>
            <a:chOff x="235196" y="653143"/>
            <a:chExt cx="2235749" cy="186204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35E669-D3E8-4485-8C53-370BCEA40822}"/>
                </a:ext>
              </a:extLst>
            </p:cNvPr>
            <p:cNvSpPr txBox="1"/>
            <p:nvPr/>
          </p:nvSpPr>
          <p:spPr>
            <a:xfrm>
              <a:off x="387999" y="653143"/>
              <a:ext cx="201426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ln>
                    <a:solidFill>
                      <a:srgbClr val="8EBAE2"/>
                    </a:solidFill>
                  </a:ln>
                  <a:solidFill>
                    <a:srgbClr val="8EBAE2"/>
                  </a:solidFill>
                  <a:latin typeface="+mj-lt"/>
                  <a:ea typeface="KoPub돋움체 Bold" panose="02020603020101020101" pitchFamily="18" charset="-127"/>
                </a:rPr>
                <a:t>03</a:t>
              </a:r>
              <a:endParaRPr lang="ko-KR" altLang="en-US" sz="11500" dirty="0">
                <a:ln>
                  <a:solidFill>
                    <a:srgbClr val="8EBAE2"/>
                  </a:solidFill>
                </a:ln>
                <a:solidFill>
                  <a:srgbClr val="8EBAE2"/>
                </a:solidFill>
                <a:latin typeface="+mj-lt"/>
                <a:ea typeface="KoPub돋움체 Bold" panose="02020603020101020101" pitchFamily="18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DF80DB3-116D-487F-BE24-80D34A4BC00D}"/>
                </a:ext>
              </a:extLst>
            </p:cNvPr>
            <p:cNvSpPr/>
            <p:nvPr/>
          </p:nvSpPr>
          <p:spPr>
            <a:xfrm>
              <a:off x="472998" y="1546452"/>
              <a:ext cx="1641428" cy="367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AD9F77A-923C-4420-9C78-776EDAC0A39A}"/>
                </a:ext>
              </a:extLst>
            </p:cNvPr>
            <p:cNvSpPr/>
            <p:nvPr/>
          </p:nvSpPr>
          <p:spPr>
            <a:xfrm>
              <a:off x="235197" y="1546452"/>
              <a:ext cx="20142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n>
                    <a:solidFill>
                      <a:schemeClr val="tx1">
                        <a:lumMod val="50000"/>
                        <a:lumOff val="50000"/>
                        <a:alpha val="8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KoPub돋움체 Light" panose="02020603020101020101" pitchFamily="18" charset="-127"/>
                </a:rPr>
                <a:t>개발 추진 계획</a:t>
              </a: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8D7EE74-BF33-439F-9C7D-51D14F12C010}"/>
                </a:ext>
              </a:extLst>
            </p:cNvPr>
            <p:cNvCxnSpPr>
              <a:cxnSpLocks/>
            </p:cNvCxnSpPr>
            <p:nvPr/>
          </p:nvCxnSpPr>
          <p:spPr>
            <a:xfrm>
              <a:off x="235196" y="2334209"/>
              <a:ext cx="223574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D3E304A-ECC1-4968-A59E-EAD81C547C93}"/>
              </a:ext>
            </a:extLst>
          </p:cNvPr>
          <p:cNvSpPr txBox="1"/>
          <p:nvPr/>
        </p:nvSpPr>
        <p:spPr>
          <a:xfrm>
            <a:off x="11754059" y="231044"/>
            <a:ext cx="43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KoPub돋움체 Medium" panose="02020603020101020101" pitchFamily="18" charset="-127"/>
              </a:rPr>
              <a:t>08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9D87C1-119D-4BA4-9EFE-1100E62C84FD}"/>
              </a:ext>
            </a:extLst>
          </p:cNvPr>
          <p:cNvSpPr txBox="1"/>
          <p:nvPr/>
        </p:nvSpPr>
        <p:spPr>
          <a:xfrm>
            <a:off x="-87412" y="2408983"/>
            <a:ext cx="276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>
                <a:ln>
                  <a:solidFill>
                    <a:schemeClr val="tx1">
                      <a:lumMod val="50000"/>
                      <a:lumOff val="50000"/>
                      <a:alpha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라즈베리파이</a:t>
            </a:r>
            <a:endParaRPr lang="ko-KR" altLang="en-US" b="1" dirty="0">
              <a:ln>
                <a:solidFill>
                  <a:schemeClr val="tx1">
                    <a:lumMod val="50000"/>
                    <a:lumOff val="50000"/>
                    <a:alpha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9421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1584</TotalTime>
  <Words>549</Words>
  <Application>Microsoft Office PowerPoint</Application>
  <PresentationFormat>와이드스크린</PresentationFormat>
  <Paragraphs>191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HY견고딕</vt:lpstr>
      <vt:lpstr>KoPub돋움체 Bold</vt:lpstr>
      <vt:lpstr>KoPub돋움체 Light</vt:lpstr>
      <vt:lpstr>KoPub돋움체 Medium</vt:lpstr>
      <vt:lpstr>맑은 고딕</vt:lpstr>
      <vt:lpstr>한컴바탕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윤상림</dc:creator>
  <cp:lastModifiedBy> </cp:lastModifiedBy>
  <cp:revision>127</cp:revision>
  <dcterms:created xsi:type="dcterms:W3CDTF">2017-04-16T12:47:34Z</dcterms:created>
  <dcterms:modified xsi:type="dcterms:W3CDTF">2019-06-12T08:33:06Z</dcterms:modified>
</cp:coreProperties>
</file>

<file path=docProps/thumbnail.jpeg>
</file>